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</p:sldMasterIdLst>
  <p:notesMasterIdLst>
    <p:notesMasterId r:id="rId7"/>
  </p:notesMasterIdLst>
  <p:handoutMasterIdLst>
    <p:handoutMasterId r:id="rId8"/>
  </p:handoutMasterIdLst>
  <p:sldIdLst>
    <p:sldId id="447" r:id="rId5"/>
    <p:sldId id="446" r:id="rId6"/>
  </p:sldIdLst>
  <p:sldSz cx="9144000" cy="5143500" type="screen16x9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rosoft Office User" initials="MOU" lastIdx="28" clrIdx="0"/>
  <p:cmAuthor id="1" name="Sam Fletcher" initials="" lastIdx="0" clrIdx="1"/>
  <p:cmAuthor id="2" name="Linette Gomez" initials="LG" lastIdx="4" clrIdx="2"/>
  <p:cmAuthor id="3" name="Evan Santiago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4F4"/>
    <a:srgbClr val="F9F9F9"/>
    <a:srgbClr val="F3F3F3"/>
    <a:srgbClr val="7F7F7F"/>
    <a:srgbClr val="7060EB"/>
    <a:srgbClr val="767676"/>
    <a:srgbClr val="8A8A8A"/>
    <a:srgbClr val="AAAAAA"/>
    <a:srgbClr val="1F1F1F"/>
    <a:srgbClr val="594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74" autoAdjust="0"/>
    <p:restoredTop sz="96327" autoAdjust="0"/>
  </p:normalViewPr>
  <p:slideViewPr>
    <p:cSldViewPr snapToGrid="0" snapToObjects="1" showGuides="1">
      <p:cViewPr>
        <p:scale>
          <a:sx n="155" d="100"/>
          <a:sy n="155" d="100"/>
        </p:scale>
        <p:origin x="1256" y="28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notesViewPr>
    <p:cSldViewPr snapToGrid="0" snapToObjects="1">
      <p:cViewPr varScale="1">
        <p:scale>
          <a:sx n="130" d="100"/>
          <a:sy n="130" d="100"/>
        </p:scale>
        <p:origin x="5104" y="200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2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r">
              <a:defRPr sz="1400"/>
            </a:lvl1pPr>
          </a:lstStyle>
          <a:p>
            <a:fld id="{AD1FCF27-DB4C-E74E-AD67-3993EE161C9D}" type="datetimeFigureOut">
              <a:rPr lang="en-US" smtClean="0"/>
              <a:t>3/20/24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r">
              <a:defRPr sz="1400"/>
            </a:lvl1pPr>
          </a:lstStyle>
          <a:p>
            <a:fld id="{F931256B-0396-0843-B431-5CE1D2100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42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2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r">
              <a:defRPr sz="1400"/>
            </a:lvl1pPr>
          </a:lstStyle>
          <a:p>
            <a:fld id="{6EF42759-74A2-4AD8-8F9E-49A93F16E17D}" type="datetimeFigureOut">
              <a:rPr lang="en-US" smtClean="0"/>
              <a:pPr/>
              <a:t>3/20/24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68350"/>
            <a:ext cx="68230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2" tIns="49516" rIns="99032" bIns="49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9032" tIns="49516" rIns="99032" bIns="495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r">
              <a:defRPr sz="1400"/>
            </a:lvl1pPr>
          </a:lstStyle>
          <a:p>
            <a:fld id="{F0A042A2-D579-44B5-8CBF-9CFF88771F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31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35AEC8B-BD57-9F01-1F05-D9C9111D6F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850" y="0"/>
            <a:ext cx="9140299" cy="5143500"/>
          </a:xfrm>
          <a:prstGeom prst="rect">
            <a:avLst/>
          </a:prstGeom>
        </p:spPr>
      </p:pic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4C8874DA-D644-F946-8BE3-2F25E93FF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31200"/>
            <a:ext cx="1897200" cy="792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52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 © 2024 SS&amp;C Intralinks, Inc. l All Rights Reserved l </a:t>
            </a:r>
            <a:fld id="{9A07637E-6B5B-BB4C-91FB-A7B26CAD09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Slide Number Placeholder 11">
            <a:extLst>
              <a:ext uri="{FF2B5EF4-FFF2-40B4-BE49-F238E27FC236}">
                <a16:creationId xmlns:a16="http://schemas.microsoft.com/office/drawing/2014/main" id="{58A0DB84-DEAF-FF4A-A613-DEA327BFC60D}"/>
              </a:ext>
            </a:extLst>
          </p:cNvPr>
          <p:cNvSpPr txBox="1">
            <a:spLocks/>
          </p:cNvSpPr>
          <p:nvPr userDrawn="1"/>
        </p:nvSpPr>
        <p:spPr>
          <a:xfrm>
            <a:off x="6858000" y="4831200"/>
            <a:ext cx="1898649" cy="79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781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DDFC3-8A5D-8542-80F7-88D747F39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" y="466344"/>
            <a:ext cx="3794760" cy="42976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9C0999-7307-444A-AADD-7EB5958680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 © 2024 SS&amp;C Intralinks, Inc. l All Rights Reserved l </a:t>
            </a:r>
            <a:fld id="{9A07637E-6B5B-BB4C-91FB-A7B26CAD092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6" name="Picture 95" descr="Graphical user interface, table&#10;&#10;Description automatically generated">
            <a:extLst>
              <a:ext uri="{FF2B5EF4-FFF2-40B4-BE49-F238E27FC236}">
                <a16:creationId xmlns:a16="http://schemas.microsoft.com/office/drawing/2014/main" id="{D7551A5C-48FB-4645-A63E-80055F10D0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4059" y="1412241"/>
            <a:ext cx="4667248" cy="3293610"/>
          </a:xfrm>
          <a:prstGeom prst="rect">
            <a:avLst/>
          </a:prstGeom>
        </p:spPr>
      </p:pic>
      <p:pic>
        <p:nvPicPr>
          <p:cNvPr id="6" name="Picture 5" descr="Graphical user interface, table&#10;&#10;Description automatically generated">
            <a:extLst>
              <a:ext uri="{FF2B5EF4-FFF2-40B4-BE49-F238E27FC236}">
                <a16:creationId xmlns:a16="http://schemas.microsoft.com/office/drawing/2014/main" id="{D961948B-DD51-7C3B-46EE-65436B3737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769" t="8316" r="5236" b="7914"/>
          <a:stretch/>
        </p:blipFill>
        <p:spPr>
          <a:xfrm>
            <a:off x="252248" y="1237593"/>
            <a:ext cx="4974021" cy="3439564"/>
          </a:xfrm>
          <a:prstGeom prst="rect">
            <a:avLst/>
          </a:prstGeom>
        </p:spPr>
      </p:pic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76958A10-66DE-4BBA-C345-1385A1304A7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1064" y="1246047"/>
            <a:ext cx="4949720" cy="3515140"/>
          </a:xfrm>
          <a:prstGeom prst="rect">
            <a:avLst/>
          </a:prstGeom>
        </p:spPr>
      </p:pic>
      <p:pic>
        <p:nvPicPr>
          <p:cNvPr id="10" name="Picture 9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26FB6E6-DD10-6EAC-C197-AF619ED82E1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01064" y="1284129"/>
            <a:ext cx="4925205" cy="34217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0A281C-AA59-F2F9-6913-6181E307F3C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5406886" y="233100"/>
            <a:ext cx="3737114" cy="109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6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31200"/>
            <a:ext cx="1897200" cy="792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52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 © 2024 SS&amp;C Intralinks, Inc. l All Rights Reserved l </a:t>
            </a:r>
            <a:fld id="{9A07637E-6B5B-BB4C-91FB-A7B26CAD09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4" name="Slide Number Placeholder 11">
            <a:extLst>
              <a:ext uri="{FF2B5EF4-FFF2-40B4-BE49-F238E27FC236}">
                <a16:creationId xmlns:a16="http://schemas.microsoft.com/office/drawing/2014/main" id="{A2165C19-48A2-FC4E-8A08-AD11E77CFB07}"/>
              </a:ext>
            </a:extLst>
          </p:cNvPr>
          <p:cNvSpPr txBox="1">
            <a:spLocks/>
          </p:cNvSpPr>
          <p:nvPr userDrawn="1"/>
        </p:nvSpPr>
        <p:spPr>
          <a:xfrm>
            <a:off x="6858000" y="4831200"/>
            <a:ext cx="1898649" cy="79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DD3CA0-7050-9945-BCE4-01956BE74570}"/>
              </a:ext>
            </a:extLst>
          </p:cNvPr>
          <p:cNvSpPr txBox="1"/>
          <p:nvPr userDrawn="1"/>
        </p:nvSpPr>
        <p:spPr>
          <a:xfrm>
            <a:off x="-2160270" y="-1520190"/>
            <a:ext cx="184731" cy="293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endParaRPr lang="en-US" sz="1200" dirty="0" err="1"/>
          </a:p>
        </p:txBody>
      </p:sp>
    </p:spTree>
    <p:extLst>
      <p:ext uri="{BB962C8B-B14F-4D97-AF65-F5344CB8AC3E}">
        <p14:creationId xmlns:p14="http://schemas.microsoft.com/office/powerpoint/2010/main" val="403371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77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l" defTabSz="457200" rtl="0" eaLnBrk="1" latinLnBrk="0" hangingPunct="1">
        <a:lnSpc>
          <a:spcPct val="120000"/>
        </a:lnSpc>
        <a:spcBef>
          <a:spcPct val="0"/>
        </a:spcBef>
        <a:spcAft>
          <a:spcPts val="600"/>
        </a:spcAft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/>
        <a:buNone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000" indent="-126000" algn="l" defTabSz="4572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1"/>
        </a:buClr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24000" indent="-126000" algn="l" defTabSz="4572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1"/>
        </a:buClr>
        <a:buSzPct val="75000"/>
        <a:buFont typeface="Arial" panose="020B0604020202020204" pitchFamily="34" charset="0"/>
        <a:buChar char="○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86000" indent="-126000" algn="l" defTabSz="4572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1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457200" rtl="0" eaLnBrk="1" latinLnBrk="0" hangingPunct="1">
        <a:lnSpc>
          <a:spcPts val="1500"/>
        </a:lnSpc>
        <a:spcBef>
          <a:spcPts val="0"/>
        </a:spcBef>
        <a:spcAft>
          <a:spcPts val="1200"/>
        </a:spcAft>
        <a:buFont typeface="Arial"/>
        <a:buNone/>
        <a:defRPr sz="900" kern="1200">
          <a:solidFill>
            <a:schemeClr val="bg2"/>
          </a:solidFill>
          <a:latin typeface="+mn-lt"/>
          <a:ea typeface="+mn-ea"/>
          <a:cs typeface="+mn-cs"/>
        </a:defRPr>
      </a:lvl6pPr>
      <a:lvl7pPr marL="0" indent="0" algn="l" defTabSz="4572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1620" userDrawn="1">
          <p15:clr>
            <a:srgbClr val="F26B43"/>
          </p15:clr>
        </p15:guide>
        <p15:guide id="3" orient="horz" pos="28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5050-35D0-86C7-B6C0-0684DE545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Virtual Data Room Comparison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221B2B-EAD1-90C0-8A75-CF15799079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© 2024 SS&amp;C Intralinks, Inc. l All Rights Reserved l </a:t>
            </a:r>
            <a:fld id="{9A07637E-6B5B-BB4C-91FB-A7B26CAD0922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0BDDABB-8944-5CB4-A159-DD9447ED4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48516"/>
              </p:ext>
            </p:extLst>
          </p:nvPr>
        </p:nvGraphicFramePr>
        <p:xfrm>
          <a:off x="5308387" y="1429120"/>
          <a:ext cx="3533524" cy="3109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430">
                  <a:extLst>
                    <a:ext uri="{9D8B030D-6E8A-4147-A177-3AD203B41FA5}">
                      <a16:colId xmlns:a16="http://schemas.microsoft.com/office/drawing/2014/main" val="1079204528"/>
                    </a:ext>
                  </a:extLst>
                </a:gridCol>
                <a:gridCol w="621774">
                  <a:extLst>
                    <a:ext uri="{9D8B030D-6E8A-4147-A177-3AD203B41FA5}">
                      <a16:colId xmlns:a16="http://schemas.microsoft.com/office/drawing/2014/main" val="517069875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104489867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502225962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570807114"/>
                    </a:ext>
                  </a:extLst>
                </a:gridCol>
              </a:tblGrid>
              <a:tr h="1909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spc="15" dirty="0">
                          <a:solidFill>
                            <a:srgbClr val="1D1D1B"/>
                          </a:solidFill>
                          <a:latin typeface="+mn-lt"/>
                          <a:cs typeface="Arial"/>
                        </a:rPr>
                        <a:t>Vendor A</a:t>
                      </a:r>
                      <a:endParaRPr lang="en-US" sz="6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spc="15" dirty="0">
                          <a:solidFill>
                            <a:srgbClr val="1D1D1B"/>
                          </a:solidFill>
                          <a:latin typeface="+mn-lt"/>
                          <a:cs typeface="Arial"/>
                        </a:rPr>
                        <a:t>Vendor B</a:t>
                      </a:r>
                      <a:endParaRPr lang="en-US" sz="6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spc="15" dirty="0">
                          <a:solidFill>
                            <a:srgbClr val="1D1D1B"/>
                          </a:solidFill>
                          <a:latin typeface="+mn-lt"/>
                          <a:cs typeface="Arial"/>
                        </a:rPr>
                        <a:t>Vendor C</a:t>
                      </a:r>
                      <a:endParaRPr lang="en-US" sz="6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spc="15" dirty="0">
                          <a:solidFill>
                            <a:srgbClr val="1D1D1B"/>
                          </a:solidFill>
                          <a:latin typeface="+mn-lt"/>
                          <a:cs typeface="Arial"/>
                        </a:rPr>
                        <a:t>Vendor D</a:t>
                      </a:r>
                      <a:endParaRPr lang="en-US" sz="6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089877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b="1" spc="-5" dirty="0">
                          <a:solidFill>
                            <a:srgbClr val="1D1D1B"/>
                          </a:solidFill>
                          <a:latin typeface="+mn-lt"/>
                          <a:cs typeface="Arial"/>
                        </a:rPr>
                        <a:t>Duration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382642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Free</a:t>
                      </a:r>
                      <a:r>
                        <a:rPr lang="en-US" sz="500" spc="-2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prep</a:t>
                      </a:r>
                      <a:r>
                        <a:rPr lang="en-US" sz="500" spc="-1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spc="-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period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0936845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Estimated </a:t>
                      </a:r>
                      <a:r>
                        <a:rPr lang="en-US" sz="500" spc="-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project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spc="-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length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1861768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b="1" dirty="0">
                          <a:solidFill>
                            <a:srgbClr val="1D1D1B"/>
                          </a:solidFill>
                          <a:latin typeface="+mn-lt"/>
                          <a:cs typeface="Arial"/>
                        </a:rPr>
                        <a:t>Price</a:t>
                      </a:r>
                      <a:r>
                        <a:rPr lang="en-US" sz="500" b="1" spc="-25" dirty="0">
                          <a:solidFill>
                            <a:srgbClr val="1D1D1B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b="1" dirty="0">
                          <a:solidFill>
                            <a:srgbClr val="1D1D1B"/>
                          </a:solidFill>
                          <a:latin typeface="+mn-lt"/>
                          <a:cs typeface="Arial"/>
                        </a:rPr>
                        <a:t>inputs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579098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spc="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Base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fee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168465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spc="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Page</a:t>
                      </a:r>
                      <a:r>
                        <a:rPr lang="en-US" sz="500" spc="-2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range</a:t>
                      </a:r>
                      <a:r>
                        <a:rPr lang="en-US" sz="500" spc="-2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one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915844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spc="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Page</a:t>
                      </a:r>
                      <a:r>
                        <a:rPr lang="en-US" sz="500" spc="-2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range</a:t>
                      </a:r>
                      <a:r>
                        <a:rPr lang="en-US" sz="500" spc="-2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two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1777603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spc="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Page</a:t>
                      </a:r>
                      <a:r>
                        <a:rPr lang="en-US" sz="500" spc="-2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range</a:t>
                      </a:r>
                      <a:r>
                        <a:rPr lang="en-US" sz="500" spc="-1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three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34590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Per</a:t>
                      </a:r>
                      <a:r>
                        <a:rPr lang="en-US" sz="500" spc="-1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page</a:t>
                      </a:r>
                      <a:r>
                        <a:rPr lang="en-US" sz="500" spc="-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for</a:t>
                      </a:r>
                      <a:r>
                        <a:rPr lang="en-US" sz="500" spc="-1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spc="-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extension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067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Special</a:t>
                      </a:r>
                      <a:r>
                        <a:rPr lang="en-US" sz="500" spc="-3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spc="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media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729577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Archive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7327914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spc="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Automated</a:t>
                      </a:r>
                      <a:r>
                        <a:rPr lang="en-US" sz="500" spc="-3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redaction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4375698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Scanning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416372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b="1" dirty="0">
                          <a:solidFill>
                            <a:srgbClr val="1D1D1B"/>
                          </a:solidFill>
                          <a:latin typeface="+mn-lt"/>
                          <a:cs typeface="Arial"/>
                        </a:rPr>
                        <a:t>Project</a:t>
                      </a:r>
                      <a:r>
                        <a:rPr lang="en-US" sz="500" b="1" spc="-10" dirty="0">
                          <a:solidFill>
                            <a:srgbClr val="1D1D1B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b="1" dirty="0">
                          <a:solidFill>
                            <a:srgbClr val="1D1D1B"/>
                          </a:solidFill>
                          <a:latin typeface="+mn-lt"/>
                          <a:cs typeface="Arial"/>
                        </a:rPr>
                        <a:t>cost</a:t>
                      </a:r>
                      <a:r>
                        <a:rPr lang="en-US" sz="500" b="1" spc="-10" dirty="0">
                          <a:solidFill>
                            <a:srgbClr val="1D1D1B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b="1" spc="-5" dirty="0">
                          <a:solidFill>
                            <a:srgbClr val="1D1D1B"/>
                          </a:solidFill>
                          <a:latin typeface="+mn-lt"/>
                          <a:cs typeface="Arial"/>
                        </a:rPr>
                        <a:t>estimate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065313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spc="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Page</a:t>
                      </a:r>
                      <a:r>
                        <a:rPr lang="en-US" sz="500" spc="-2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count</a:t>
                      </a:r>
                      <a:r>
                        <a:rPr lang="en-US" sz="500" spc="-2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one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912112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spc="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Page</a:t>
                      </a:r>
                      <a:r>
                        <a:rPr lang="en-US" sz="500" spc="-2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count</a:t>
                      </a:r>
                      <a:r>
                        <a:rPr lang="en-US" sz="500" spc="-2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two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83414"/>
                  </a:ext>
                </a:extLst>
              </a:tr>
              <a:tr h="1671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spc="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Page</a:t>
                      </a:r>
                      <a:r>
                        <a:rPr lang="en-US" sz="500" spc="-2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count</a:t>
                      </a:r>
                      <a:r>
                        <a:rPr lang="en-US" sz="500" spc="-15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500" dirty="0">
                          <a:solidFill>
                            <a:srgbClr val="767676"/>
                          </a:solidFill>
                          <a:latin typeface="+mn-lt"/>
                          <a:cs typeface="Arial"/>
                        </a:rPr>
                        <a:t>three</a:t>
                      </a:r>
                      <a:endParaRPr lang="en-US" sz="500" dirty="0">
                        <a:latin typeface="+mn-lt"/>
                        <a:cs typeface="Arial"/>
                      </a:endParaRPr>
                    </a:p>
                  </a:txBody>
                  <a:tcPr marL="95492" marR="95492" marT="47746" marB="47746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500" dirty="0"/>
                    </a:p>
                  </a:txBody>
                  <a:tcPr marL="95492" marR="95492" marT="47746" marB="47746">
                    <a:lnL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639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43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87C45B-D20C-6253-CE05-F4C39BF1C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© 2024 SS&amp;C Intralinks, Inc. l All Rights Reserved l </a:t>
            </a:r>
            <a:fld id="{9A07637E-6B5B-BB4C-91FB-A7B26CAD092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3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Intralinks PPT Template 2021 - Light">
  <a:themeElements>
    <a:clrScheme name="Intralinks 2021">
      <a:dk1>
        <a:srgbClr val="000000"/>
      </a:dk1>
      <a:lt1>
        <a:srgbClr val="FFFFFF"/>
      </a:lt1>
      <a:dk2>
        <a:srgbClr val="767676"/>
      </a:dk2>
      <a:lt2>
        <a:srgbClr val="767676"/>
      </a:lt2>
      <a:accent1>
        <a:srgbClr val="705FEB"/>
      </a:accent1>
      <a:accent2>
        <a:srgbClr val="0066B3"/>
      </a:accent2>
      <a:accent3>
        <a:srgbClr val="1E9FA6"/>
      </a:accent3>
      <a:accent4>
        <a:srgbClr val="15A345"/>
      </a:accent4>
      <a:accent5>
        <a:srgbClr val="FAC219"/>
      </a:accent5>
      <a:accent6>
        <a:srgbClr val="DB3434"/>
      </a:accent6>
      <a:hlink>
        <a:srgbClr val="7060EB"/>
      </a:hlink>
      <a:folHlink>
        <a:srgbClr val="B5ABFF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>
        <a:spAutoFit/>
      </a:bodyPr>
      <a:lstStyle>
        <a:defPPr marL="87630" algn="ctr">
          <a:lnSpc>
            <a:spcPct val="100000"/>
          </a:lnSpc>
          <a:defRPr sz="450" dirty="0" smtClean="0">
            <a:solidFill>
              <a:srgbClr val="767676"/>
            </a:solidFill>
            <a:cs typeface="Arial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11103-CORP-VDR_Comparison_Chart-PPT-EN-Template" id="{9AAE28AD-F099-2E4A-B904-4982A2D2E92D}" vid="{BB0B2776-D3D4-C54A-B653-206200DDFB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8d8ce75-4ca4-49d0-b49d-3b1829ab0461">
      <Terms xmlns="http://schemas.microsoft.com/office/infopath/2007/PartnerControls"/>
    </lcf76f155ced4ddcb4097134ff3c332f>
    <TaxCatchAll xmlns="48468813-9c0a-4df4-8561-1cb78ff1d260" xsi:nil="true"/>
    <Thumbnail xmlns="28d8ce75-4ca4-49d0-b49d-3b1829ab046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A9BC551097FF45B5C6C687B4DA9EA8" ma:contentTypeVersion="15" ma:contentTypeDescription="Create a new document." ma:contentTypeScope="" ma:versionID="cba28c1b42fbd2056bcf13d5a4127b56">
  <xsd:schema xmlns:xsd="http://www.w3.org/2001/XMLSchema" xmlns:xs="http://www.w3.org/2001/XMLSchema" xmlns:p="http://schemas.microsoft.com/office/2006/metadata/properties" xmlns:ns2="28d8ce75-4ca4-49d0-b49d-3b1829ab0461" xmlns:ns3="48468813-9c0a-4df4-8561-1cb78ff1d260" targetNamespace="http://schemas.microsoft.com/office/2006/metadata/properties" ma:root="true" ma:fieldsID="6062f6e84e911d98e4b37c2d009347c1" ns2:_="" ns3:_="">
    <xsd:import namespace="28d8ce75-4ca4-49d0-b49d-3b1829ab0461"/>
    <xsd:import namespace="48468813-9c0a-4df4-8561-1cb78ff1d2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Thumbnai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d8ce75-4ca4-49d0-b49d-3b1829ab04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73e62eb-4bee-4229-8ddd-ea4d82805a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Thumbnail" ma:index="21" nillable="true" ma:displayName="Thumbnail" ma:internalName="Thumbnail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68813-9c0a-4df4-8561-1cb78ff1d26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8489baf-6749-4c96-974c-2441286dd37b}" ma:internalName="TaxCatchAll" ma:showField="CatchAllData" ma:web="48468813-9c0a-4df4-8561-1cb78ff1d2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BCBD4B-D02E-43A4-92FD-11BFA0630DEB}"/>
</file>

<file path=customXml/itemProps2.xml><?xml version="1.0" encoding="utf-8"?>
<ds:datastoreItem xmlns:ds="http://schemas.openxmlformats.org/officeDocument/2006/customXml" ds:itemID="{BF32CDB5-4ED7-484D-A6E9-0757EB58D21D}">
  <ds:schemaRefs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66317365-a8df-44d1-8b50-503605995a61"/>
  </ds:schemaRefs>
</ds:datastoreItem>
</file>

<file path=customXml/itemProps3.xml><?xml version="1.0" encoding="utf-8"?>
<ds:datastoreItem xmlns:ds="http://schemas.openxmlformats.org/officeDocument/2006/customXml" ds:itemID="{8502CF75-9320-4B37-AFDF-B00995B7BE5E}"/>
</file>

<file path=docProps/app.xml><?xml version="1.0" encoding="utf-8"?>
<Properties xmlns="http://schemas.openxmlformats.org/officeDocument/2006/extended-properties" xmlns:vt="http://schemas.openxmlformats.org/officeDocument/2006/docPropsVTypes">
  <Template>Intralinks PPT Template 2021 - Light</Template>
  <TotalTime>80</TotalTime>
  <Words>86</Words>
  <Application>Microsoft Macintosh PowerPoint</Application>
  <PresentationFormat>On-screen Show (16:9)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Intralinks PPT Template 2021 - Light</vt:lpstr>
      <vt:lpstr>Virtual Data Room Comparison</vt:lpstr>
      <vt:lpstr>PowerPoint Presentation</vt:lpstr>
    </vt:vector>
  </TitlesOfParts>
  <Manager>Corinne Shamy</Manager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Data Room Comparison</dc:title>
  <dc:subject/>
  <dc:creator>Matthew Wright</dc:creator>
  <cp:keywords/>
  <dc:description/>
  <cp:lastModifiedBy>Kevin Rodriguez</cp:lastModifiedBy>
  <cp:revision>6</cp:revision>
  <cp:lastPrinted>2019-06-25T15:32:17Z</cp:lastPrinted>
  <dcterms:created xsi:type="dcterms:W3CDTF">2022-05-05T20:34:43Z</dcterms:created>
  <dcterms:modified xsi:type="dcterms:W3CDTF">2024-03-20T21:02:18Z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0x01010082A9BC551097FF45B5C6C687B4DA9EA8</vt:lpwstr>
  </property>
</Properties>
</file>